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5F80C-819D-4EDB-8C4C-BCE84F010882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B4FED-EB81-4C7D-833B-DD8AD19B79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70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B4FED-EB81-4C7D-833B-DD8AD19B79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5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5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2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695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1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98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4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17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82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87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65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8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FBBB4-4644-4A12-AF0D-7ABC84AB87F9}" type="datetimeFigureOut">
              <a:rPr lang="ru-RU" smtClean="0"/>
              <a:t>02.03.2017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E783E-885C-4458-8F48-1EC61F63FF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4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6488" y="5870225"/>
            <a:ext cx="9144000" cy="1655762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Живи свободным или умри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6" y="1404751"/>
            <a:ext cx="6286500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3039" y="422391"/>
            <a:ext cx="347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Нью Гемпшир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21436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379" y="261256"/>
            <a:ext cx="5605153" cy="659674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Значительную долю доходов современного Нью-Гэмпшира приносит туризм, причем его значение для экономики штата постоянно растет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Живописные и очень разнообразные природные ландшафты Нью-Гэмпшира, расположенные к тому же сравнительно недалеко от крупнейших мегаполисов США, Нью-Йорка и Бостона, привлекают множество туристов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Вершины Белых гор очень популярны у альпинистов и любителей горнолыжного спорта, на многочисленные озера Нью-Гэмпшира каждое лето приезжают яхтсмены и любители отдыха на воде, на океанском побережье штата расположен морской курорт </a:t>
            </a:r>
            <a:r>
              <a:rPr lang="ru-RU" dirty="0" err="1"/>
              <a:t>Хэмптон</a:t>
            </a:r>
            <a:r>
              <a:rPr lang="ru-RU" dirty="0"/>
              <a:t>-Бич. Через Нью-Гэмпшир проходит "Аппалачская тропа", один из наиболее популярных в США маршрутов пешего туризма.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5" y="0"/>
            <a:ext cx="5094513" cy="3194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7903" y="2650566"/>
            <a:ext cx="411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 озере </a:t>
            </a:r>
            <a:r>
              <a:rPr lang="ru-RU" dirty="0" err="1">
                <a:solidFill>
                  <a:schemeClr val="bg1"/>
                </a:solidFill>
              </a:rPr>
              <a:t>Уиннипесоки</a:t>
            </a:r>
            <a:r>
              <a:rPr lang="ru-RU" dirty="0">
                <a:solidFill>
                  <a:schemeClr val="bg1"/>
                </a:solidFill>
              </a:rPr>
              <a:t> в Нью-Гэмпшире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4" y="3194463"/>
            <a:ext cx="5094513" cy="3483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3321" y="5845028"/>
            <a:ext cx="381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горнолыжном курорте Кинг-</a:t>
            </a:r>
            <a:r>
              <a:rPr lang="ru-RU" dirty="0" err="1"/>
              <a:t>Пайн</a:t>
            </a:r>
            <a:r>
              <a:rPr lang="ru-RU" dirty="0"/>
              <a:t> в Нью-Гэмпшире</a:t>
            </a:r>
          </a:p>
        </p:txBody>
      </p:sp>
    </p:spTree>
    <p:extLst>
      <p:ext uri="{BB962C8B-B14F-4D97-AF65-F5344CB8AC3E}">
        <p14:creationId xmlns:p14="http://schemas.microsoft.com/office/powerpoint/2010/main" val="426164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24395"/>
            <a:ext cx="4085112" cy="545256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штате Нью-Гэмпшир живут около 1 320 000 человек (сорок второе место по численности населения среди штатов США). Средняя плотность населения в штате - около 57 человек на км2 (21 место в США</a:t>
            </a:r>
            <a:r>
              <a:rPr lang="ru-RU" dirty="0" smtClean="0"/>
              <a:t>).</a:t>
            </a:r>
            <a:endParaRPr lang="ru-RU" dirty="0"/>
          </a:p>
          <a:p>
            <a:r>
              <a:rPr lang="ru-RU" dirty="0"/>
              <a:t>Крупнейшие города штата Нью-Гэмпшир - Манчестер (около 110 000 жителей), </a:t>
            </a:r>
            <a:r>
              <a:rPr lang="ru-RU" dirty="0" err="1"/>
              <a:t>Нашуа</a:t>
            </a:r>
            <a:r>
              <a:rPr lang="ru-RU" dirty="0"/>
              <a:t> (более 85 000 жителей), Рочестер (около 30 000 жителей), </a:t>
            </a:r>
            <a:r>
              <a:rPr lang="ru-RU" dirty="0" err="1"/>
              <a:t>Кин</a:t>
            </a:r>
            <a:r>
              <a:rPr lang="ru-RU" dirty="0"/>
              <a:t> (около 25 000 жителей). В столице штата Нью-Гэмпшир, городе Конкорд, живут около 45 000 человек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Самая большая городская агломерация в штате Нью-Гэмпшир существует вокруг городов Манчестер и </a:t>
            </a:r>
            <a:r>
              <a:rPr lang="ru-RU" dirty="0" err="1"/>
              <a:t>Нашуа</a:t>
            </a:r>
            <a:r>
              <a:rPr lang="ru-RU" dirty="0"/>
              <a:t> (более 400 000 человек, сто двадцать девятое место в списке мегаполисов США).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66" y="188892"/>
            <a:ext cx="5842660" cy="3741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6984" y="3127513"/>
            <a:ext cx="501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Панорама Манчестера, крупнейшего города штата Нью-Гэмпшир</a:t>
            </a:r>
          </a:p>
        </p:txBody>
      </p:sp>
    </p:spTree>
    <p:extLst>
      <p:ext uri="{BB962C8B-B14F-4D97-AF65-F5344CB8AC3E}">
        <p14:creationId xmlns:p14="http://schemas.microsoft.com/office/powerpoint/2010/main" val="378953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88" y="475015"/>
            <a:ext cx="8882743" cy="6163292"/>
          </a:xfrm>
        </p:spPr>
      </p:pic>
      <p:sp>
        <p:nvSpPr>
          <p:cNvPr id="5" name="TextBox 4"/>
          <p:cNvSpPr txBox="1"/>
          <p:nvPr/>
        </p:nvSpPr>
        <p:spPr>
          <a:xfrm>
            <a:off x="3479470" y="475015"/>
            <a:ext cx="444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Капитолий штата Нью-Гэмпшир в Конкорде</a:t>
            </a:r>
          </a:p>
        </p:txBody>
      </p:sp>
    </p:spTree>
    <p:extLst>
      <p:ext uri="{BB962C8B-B14F-4D97-AF65-F5344CB8AC3E}">
        <p14:creationId xmlns:p14="http://schemas.microsoft.com/office/powerpoint/2010/main" val="415894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Расовый состав населения штата Нью-Гэмпшир: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50026"/>
            <a:ext cx="4928260" cy="59214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ru-RU" dirty="0"/>
          </a:p>
          <a:p>
            <a:r>
              <a:rPr lang="ru-RU" dirty="0"/>
              <a:t>    Белые - 93,9%</a:t>
            </a:r>
          </a:p>
          <a:p>
            <a:r>
              <a:rPr lang="ru-RU" dirty="0"/>
              <a:t>    Азиаты - около 2,2%</a:t>
            </a:r>
          </a:p>
          <a:p>
            <a:r>
              <a:rPr lang="ru-RU" dirty="0"/>
              <a:t>    Черные (афроамериканцы) - 1,1%</a:t>
            </a:r>
          </a:p>
          <a:p>
            <a:r>
              <a:rPr lang="ru-RU" dirty="0"/>
              <a:t>    Коренные американцы (индейцы или эскимосы Аляски) - около 0,2%</a:t>
            </a:r>
          </a:p>
          <a:p>
            <a:r>
              <a:rPr lang="ru-RU" dirty="0"/>
              <a:t>    Прочие расы - 0,9%</a:t>
            </a:r>
          </a:p>
          <a:p>
            <a:r>
              <a:rPr lang="ru-RU" dirty="0"/>
              <a:t>    Две или более рас - около 1,6%</a:t>
            </a:r>
          </a:p>
          <a:p>
            <a:r>
              <a:rPr lang="ru-RU" dirty="0"/>
              <a:t>    Испаноязычные или латиноамериканцы (любой расы) - около 2,8%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49" y="1157966"/>
            <a:ext cx="6044540" cy="4007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6313" y="4796433"/>
            <a:ext cx="620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колледжах Нью-Гэмпшира учатся студенты из разных стран</a:t>
            </a:r>
          </a:p>
        </p:txBody>
      </p:sp>
    </p:spTree>
    <p:extLst>
      <p:ext uri="{BB962C8B-B14F-4D97-AF65-F5344CB8AC3E}">
        <p14:creationId xmlns:p14="http://schemas.microsoft.com/office/powerpoint/2010/main" val="137467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14" y="661844"/>
            <a:ext cx="8753171" cy="5560826"/>
          </a:xfrm>
        </p:spPr>
      </p:pic>
      <p:sp>
        <p:nvSpPr>
          <p:cNvPr id="5" name="TextBox 4"/>
          <p:cNvSpPr txBox="1"/>
          <p:nvPr/>
        </p:nvSpPr>
        <p:spPr>
          <a:xfrm>
            <a:off x="1923803" y="843240"/>
            <a:ext cx="276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Молодежь Нью-Гэмпшира</a:t>
            </a:r>
          </a:p>
        </p:txBody>
      </p:sp>
    </p:spTree>
    <p:extLst>
      <p:ext uri="{BB962C8B-B14F-4D97-AF65-F5344CB8AC3E}">
        <p14:creationId xmlns:p14="http://schemas.microsoft.com/office/powerpoint/2010/main" val="51213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Самые крупные этнические (национальные) группы среди населения штата Нью-Гэмпшир: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6256" y="1825624"/>
            <a:ext cx="4322618" cy="4848307"/>
          </a:xfrm>
        </p:spPr>
        <p:txBody>
          <a:bodyPr>
            <a:normAutofit fontScale="62500" lnSpcReduction="20000"/>
          </a:bodyPr>
          <a:lstStyle/>
          <a:p>
            <a:endParaRPr lang="ru-RU" dirty="0"/>
          </a:p>
          <a:p>
            <a:r>
              <a:rPr lang="ru-RU" dirty="0"/>
              <a:t>    Французы (и </a:t>
            </a:r>
            <a:r>
              <a:rPr lang="ru-RU" dirty="0" err="1"/>
              <a:t>франкоканадцы</a:t>
            </a:r>
            <a:r>
              <a:rPr lang="ru-RU" dirty="0"/>
              <a:t>) - около 25%</a:t>
            </a:r>
          </a:p>
          <a:p>
            <a:r>
              <a:rPr lang="ru-RU" dirty="0"/>
              <a:t>    Ирландцы - около 23%</a:t>
            </a:r>
          </a:p>
          <a:p>
            <a:r>
              <a:rPr lang="ru-RU" dirty="0"/>
              <a:t>    Англичане - около 19%</a:t>
            </a:r>
          </a:p>
          <a:p>
            <a:r>
              <a:rPr lang="ru-RU" dirty="0"/>
              <a:t>    Итальянцы - около 10%</a:t>
            </a:r>
          </a:p>
          <a:p>
            <a:r>
              <a:rPr lang="ru-RU" dirty="0"/>
              <a:t>    Немцы - около 9%</a:t>
            </a:r>
          </a:p>
          <a:p>
            <a:r>
              <a:rPr lang="ru-RU" dirty="0"/>
              <a:t>    Шотландцы - около 5%</a:t>
            </a:r>
          </a:p>
          <a:p>
            <a:r>
              <a:rPr lang="ru-RU" dirty="0"/>
              <a:t>    Поляки - около 4%</a:t>
            </a:r>
          </a:p>
          <a:p>
            <a:r>
              <a:rPr lang="ru-RU" dirty="0"/>
              <a:t>    Шотландцы - ирландцы (</a:t>
            </a:r>
            <a:r>
              <a:rPr lang="ru-RU" dirty="0" err="1"/>
              <a:t>Ольстерские</a:t>
            </a:r>
            <a:r>
              <a:rPr lang="ru-RU" dirty="0"/>
              <a:t> шотландцы) - около 2,5%</a:t>
            </a:r>
          </a:p>
          <a:p>
            <a:r>
              <a:rPr lang="ru-RU" dirty="0"/>
              <a:t>    Шведы - около 2</a:t>
            </a:r>
            <a:r>
              <a:rPr lang="ru-RU" dirty="0" smtClean="0"/>
              <a:t>%</a:t>
            </a:r>
          </a:p>
          <a:p>
            <a:r>
              <a:rPr lang="ru-RU" dirty="0"/>
              <a:t>В Нью-Гэмпшире самый высокий в США процент этнических французов среди населения, что вызвано историческими причинами и близостью к "французским" регионам Канады.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5143"/>
            <a:ext cx="4651540" cy="41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7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Самые крупные группы населения штата Нью-Гэмпшир по религиозной принадлежности: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25624"/>
            <a:ext cx="7196447" cy="5032375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r>
              <a:rPr lang="ru-RU" dirty="0"/>
              <a:t>    Христиане - около 72%, в том числе:</a:t>
            </a:r>
          </a:p>
          <a:p>
            <a:r>
              <a:rPr lang="ru-RU" dirty="0"/>
              <a:t>        Католики - около 35%</a:t>
            </a:r>
          </a:p>
          <a:p>
            <a:r>
              <a:rPr lang="ru-RU" dirty="0"/>
              <a:t>        Протестанты - около 32%, в том числе:</a:t>
            </a:r>
          </a:p>
          <a:p>
            <a:r>
              <a:rPr lang="ru-RU" dirty="0"/>
              <a:t>            Баптисты - около 6%</a:t>
            </a:r>
          </a:p>
          <a:p>
            <a:r>
              <a:rPr lang="ru-RU" dirty="0"/>
              <a:t>            </a:t>
            </a:r>
            <a:r>
              <a:rPr lang="ru-RU" dirty="0" smtClean="0"/>
              <a:t>Кальвинисты - </a:t>
            </a:r>
            <a:r>
              <a:rPr lang="ru-RU" dirty="0"/>
              <a:t>около 6%</a:t>
            </a:r>
          </a:p>
          <a:p>
            <a:r>
              <a:rPr lang="ru-RU" dirty="0"/>
              <a:t>            </a:t>
            </a:r>
            <a:r>
              <a:rPr lang="ru-RU" dirty="0" smtClean="0"/>
              <a:t>Епископальная церковь - </a:t>
            </a:r>
            <a:r>
              <a:rPr lang="ru-RU" dirty="0"/>
              <a:t>около 4%</a:t>
            </a:r>
          </a:p>
          <a:p>
            <a:r>
              <a:rPr lang="ru-RU" dirty="0"/>
              <a:t>            Методисты - около 3%</a:t>
            </a:r>
          </a:p>
          <a:p>
            <a:r>
              <a:rPr lang="ru-RU" dirty="0"/>
              <a:t>            Лютеране - около 1%</a:t>
            </a:r>
          </a:p>
          <a:p>
            <a:r>
              <a:rPr lang="ru-RU" dirty="0"/>
              <a:t>    Иудеи - около 1%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78" y="2253115"/>
            <a:ext cx="4390282" cy="36251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2078" y="5508954"/>
            <a:ext cx="312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одной из церквей Конкорда</a:t>
            </a:r>
          </a:p>
        </p:txBody>
      </p:sp>
    </p:spTree>
    <p:extLst>
      <p:ext uri="{BB962C8B-B14F-4D97-AF65-F5344CB8AC3E}">
        <p14:creationId xmlns:p14="http://schemas.microsoft.com/office/powerpoint/2010/main" val="162714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9458" y="127618"/>
            <a:ext cx="10515600" cy="1325563"/>
          </a:xfrm>
        </p:spPr>
        <p:txBody>
          <a:bodyPr/>
          <a:lstStyle/>
          <a:p>
            <a:r>
              <a:rPr lang="ru-RU" dirty="0" smtClean="0"/>
              <a:t>Официальная песня Нью-Гемпшира</a:t>
            </a:r>
            <a:endParaRPr lang="ru-RU" dirty="0"/>
          </a:p>
        </p:txBody>
      </p:sp>
      <p:pic>
        <p:nvPicPr>
          <p:cNvPr id="7" name="New Hampshire state song (official anthe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052" y="1303111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357885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197" y="0"/>
            <a:ext cx="7620000" cy="43148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18314" y="106877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География Нью-Гемпшира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4934197" cy="685800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Столица </a:t>
            </a:r>
            <a:r>
              <a:rPr lang="ru-RU" dirty="0" smtClean="0"/>
              <a:t>– Конкорд</a:t>
            </a:r>
          </a:p>
          <a:p>
            <a:r>
              <a:rPr lang="ru-RU" dirty="0" smtClean="0"/>
              <a:t>Крупнейший город - Манчестер</a:t>
            </a:r>
            <a:endParaRPr lang="ru-RU" dirty="0"/>
          </a:p>
          <a:p>
            <a:r>
              <a:rPr lang="ru-RU" dirty="0" smtClean="0"/>
              <a:t>Нью-Гэмпшир </a:t>
            </a:r>
            <a:r>
              <a:rPr lang="ru-RU" dirty="0"/>
              <a:t>традиционно включают в историко-культурный регион Новой Англии. На севере штат граничит с канадской провинцией Квебек, на востоке — со штатом Мэн и Атлантическим океаном, на юге — с Массачусетсом, на западе — с Вермонтом. Площадь Нью-Гэмпшира — 24 217 км² (46-й в стране). Береговая линия штата у Атлантического океана — 29 километров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На севере расположены горы Уайт-</a:t>
            </a:r>
            <a:r>
              <a:rPr lang="ru-RU" dirty="0" err="1"/>
              <a:t>Маунтинс</a:t>
            </a:r>
            <a:r>
              <a:rPr lang="ru-RU" dirty="0"/>
              <a:t> (высшая точка — гора Вашингтон — 1917 м) — популярный туристический район, а в средней части Нью-Гэмпшира располагается Новоанглийская возвышенность, на юго-востоке — приокеаническая низменность. Климат носит континентальный характер — тёплое непродолжительное лето и холодная, довольно суровая, снежная и ветреная погода зимой. Главные реки в штате — Коннектикут и </a:t>
            </a:r>
            <a:r>
              <a:rPr lang="ru-RU" dirty="0" err="1"/>
              <a:t>Мерримак</a:t>
            </a:r>
            <a:r>
              <a:rPr lang="ru-RU" dirty="0"/>
              <a:t>, энергия которых используется многочисленными ГЭС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Крупнейшее озеро — </a:t>
            </a:r>
            <a:r>
              <a:rPr lang="ru-RU" dirty="0" err="1"/>
              <a:t>Уиннипесоки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83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1" y="2767883"/>
            <a:ext cx="5762337" cy="4256782"/>
          </a:xfrm>
          <a:prstGeom prst="rect">
            <a:avLst/>
          </a:prstGeom>
        </p:spPr>
      </p:pic>
      <p:pic>
        <p:nvPicPr>
          <p:cNvPr id="7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166"/>
            <a:ext cx="6320544" cy="51556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57" y="731677"/>
            <a:ext cx="5146683" cy="3548480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195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Транспорт в Нью-Гемпшире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675" y="885402"/>
            <a:ext cx="4244439" cy="4351338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Ближайший (около 40 километров к югу) к Конкорду аэропорт с регулярным пассажирским сообщением — Манчестер-Бостон(IATA: MHT, ICAO: KMHT) с пассажирооборотом 2,8 млн человек в год (2010). Из аэропорта выполняются рейсы в большинство крупных городов США, кроме Западного побережья. Основные направления — Балтимор, Филадельфия, Чикаго, Орландо и Детройт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Основные дороги, проходящие через город: межштатные шоссе I-89 и I-93, скоростные дороги US 3 и US 4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Общественный транспорт представлен 3 автобусными маршрутами под управлением организации </a:t>
            </a:r>
            <a:r>
              <a:rPr lang="ru-RU" dirty="0" err="1"/>
              <a:t>Concord</a:t>
            </a:r>
            <a:r>
              <a:rPr lang="ru-RU" dirty="0"/>
              <a:t> </a:t>
            </a:r>
            <a:r>
              <a:rPr lang="ru-RU" dirty="0" err="1"/>
              <a:t>Area</a:t>
            </a:r>
            <a:r>
              <a:rPr lang="ru-RU" dirty="0"/>
              <a:t> </a:t>
            </a:r>
            <a:r>
              <a:rPr lang="ru-RU" dirty="0" err="1"/>
              <a:t>Transit</a:t>
            </a:r>
            <a:r>
              <a:rPr lang="ru-RU" dirty="0"/>
              <a:t> (с понедельника по пятницу, с 06:00 до 18:30).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40376" y="1809698"/>
            <a:ext cx="6257307" cy="5161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Манчестер гордится своей трамвайной системой </a:t>
            </a:r>
            <a:r>
              <a:rPr lang="ru-RU" dirty="0" err="1"/>
              <a:t>Metrolink</a:t>
            </a:r>
            <a:r>
              <a:rPr lang="ru-RU" dirty="0"/>
              <a:t>. Современные скоростные трамваи курсируют по всему городу и ближайшим пригородам. Поезда ходят с раннего утра и до позднего вечера, и пауза между ними составляет обычно всего несколько минут. Есть мобильное приложение, которое стоит закачать на смартфон перед поездкой в Манчестер, чтобы под рукой всегда была карта, и легко можно было найти ближайшую станцию. </a:t>
            </a:r>
            <a:r>
              <a:rPr lang="ru-RU" dirty="0" err="1"/>
              <a:t>Безлимитный</a:t>
            </a:r>
            <a:r>
              <a:rPr lang="ru-RU" dirty="0"/>
              <a:t> билет на один день в будни стоит £7, на уикенд (с 18 часов пятницы до позднего воскресного вечера) – £5.80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Имейте в виду, что по центру города курсирует бесплатный автобус </a:t>
            </a:r>
            <a:r>
              <a:rPr lang="ru-RU" dirty="0" err="1"/>
              <a:t>Metro</a:t>
            </a:r>
            <a:r>
              <a:rPr lang="ru-RU" dirty="0"/>
              <a:t> </a:t>
            </a:r>
            <a:r>
              <a:rPr lang="ru-RU" dirty="0" err="1"/>
              <a:t>Shuttle</a:t>
            </a:r>
            <a:r>
              <a:rPr lang="ru-RU" dirty="0"/>
              <a:t>. Три маршрута объединяют остановки трамваев </a:t>
            </a:r>
            <a:r>
              <a:rPr lang="ru-RU" dirty="0" err="1"/>
              <a:t>Metrolink</a:t>
            </a:r>
            <a:r>
              <a:rPr lang="ru-RU" dirty="0"/>
              <a:t>, железнодорожные/автобусные станции и торговые центры. По будням автобусы курсируют с 7.00 до 19.00 часов, в субботу – с 8.00 до 19.00, по воскресеньям – с 10.00 до 18.00. Смотрите подробную информацию об остановках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</a:t>
            </a:r>
            <a:r>
              <a:rPr lang="ru-RU" dirty="0"/>
              <a:t>Манчестере размечено множество велодорожек, и в ясный день изучать город, катаясь на велосипеде – милое дело. В центре есть несколько прокатных контор: </a:t>
            </a:r>
            <a:r>
              <a:rPr lang="ru-RU" dirty="0" err="1"/>
              <a:t>Brompton</a:t>
            </a:r>
            <a:r>
              <a:rPr lang="ru-RU" dirty="0"/>
              <a:t> </a:t>
            </a:r>
            <a:r>
              <a:rPr lang="ru-RU" dirty="0" err="1"/>
              <a:t>Bike</a:t>
            </a:r>
            <a:r>
              <a:rPr lang="ru-RU" dirty="0"/>
              <a:t>, </a:t>
            </a:r>
            <a:r>
              <a:rPr lang="ru-RU" dirty="0" err="1"/>
              <a:t>iCycle</a:t>
            </a:r>
            <a:r>
              <a:rPr lang="ru-RU" dirty="0"/>
              <a:t>, </a:t>
            </a:r>
            <a:r>
              <a:rPr lang="ru-RU" dirty="0" err="1"/>
              <a:t>Bicycle</a:t>
            </a:r>
            <a:r>
              <a:rPr lang="ru-RU" dirty="0"/>
              <a:t> </a:t>
            </a:r>
            <a:r>
              <a:rPr lang="ru-RU" dirty="0" err="1"/>
              <a:t>Boutique</a:t>
            </a:r>
            <a:r>
              <a:rPr lang="ru-RU" dirty="0"/>
              <a:t>. Цены стартуют от £10 за день.</a:t>
            </a:r>
          </a:p>
        </p:txBody>
      </p:sp>
    </p:spTree>
    <p:extLst>
      <p:ext uri="{BB962C8B-B14F-4D97-AF65-F5344CB8AC3E}">
        <p14:creationId xmlns:p14="http://schemas.microsoft.com/office/powerpoint/2010/main" val="44364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61258" y="237506"/>
            <a:ext cx="4714504" cy="6472051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Еще с середины XIX века основными направлениями экономики штата Нью-Гэмпшир (Нью-Хэмпшир) были текстильное и кожевенное производства. В последние десятилетия они уступили позиции более современным и высокотехнологичным отраслям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 современном Нью-Гэмпшире выпускают электронные и оптические приборы (в том числе и военного назначения), оборудование для связи и энергетики, инструменты для оптоволоконных систем , туристический инвентарь. В штате хорошо развиты машиностроение и металлообработка, здесь производят подшипники, типографское оборудование, различные запасные части и комплектующие, в том числе для медицинского оборудования и аэрокосмической промышленности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Нью-Гэмпшир называют "Гранитным штатом", здесь есть множество карьеров, в которых добывают этот ценный строительный материал. Хотя из-за широкого использования в строительстве бетона спрос на природный камень и снизился, добыча гранита (а также щебня и песка) продолжают играть важную роль в экономике штата.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281" y="675842"/>
            <a:ext cx="5934074" cy="49174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9558" y="5759533"/>
            <a:ext cx="43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Старинная ткацкая фабрика в Манчестере</a:t>
            </a:r>
          </a:p>
        </p:txBody>
      </p:sp>
    </p:spTree>
    <p:extLst>
      <p:ext uri="{BB962C8B-B14F-4D97-AF65-F5344CB8AC3E}">
        <p14:creationId xmlns:p14="http://schemas.microsoft.com/office/powerpoint/2010/main" val="367661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31" y="0"/>
            <a:ext cx="8100628" cy="5835589"/>
          </a:xfrm>
        </p:spPr>
      </p:pic>
      <p:sp>
        <p:nvSpPr>
          <p:cNvPr id="5" name="TextBox 4"/>
          <p:cNvSpPr txBox="1"/>
          <p:nvPr/>
        </p:nvSpPr>
        <p:spPr>
          <a:xfrm>
            <a:off x="2743201" y="6200714"/>
            <a:ext cx="592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Гранитный карьер неподалеку от Конкорда, Нью-Гэмпшир</a:t>
            </a:r>
          </a:p>
        </p:txBody>
      </p:sp>
    </p:spTree>
    <p:extLst>
      <p:ext uri="{BB962C8B-B14F-4D97-AF65-F5344CB8AC3E}">
        <p14:creationId xmlns:p14="http://schemas.microsoft.com/office/powerpoint/2010/main" val="117391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059" y="305583"/>
            <a:ext cx="5336969" cy="6552417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Значительную часть территории Нью-Гэмпшира занимают леса, поэтому в штате хорошо развиты производство пиломатериалов, бумаги и изделий из дерева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Природа Нью-Гэмпшира не благоприятствует ведению сельского хозяйства, тем не менее в штате выращивают картофель и другие овощи, кукурузу, яблоки, ели (очень востребованный товар перед Рождеством), различные тепличные культуры. Фермеры Нью-Гэмпшира научились разводить виноград устойчивых к холодам сортов, здесь даже есть несколько виноделен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Традиционным (и очень популярным в Новой Англии) продуктом сельского хозяйства Нью-Гэмпшира является кленовый сироп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 штате </a:t>
            </a:r>
            <a:r>
              <a:rPr lang="ru-RU" dirty="0" smtClean="0"/>
              <a:t>хорошо </a:t>
            </a:r>
            <a:r>
              <a:rPr lang="ru-RU" dirty="0"/>
              <a:t>развито животноводство (в первую очередь молочное хозяйство) и птицеводство.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305584"/>
            <a:ext cx="5427024" cy="4967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3948" y="5474525"/>
            <a:ext cx="362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Кленовый сироп из Нью-Гэмпшира</a:t>
            </a:r>
          </a:p>
        </p:txBody>
      </p:sp>
    </p:spTree>
    <p:extLst>
      <p:ext uri="{BB962C8B-B14F-4D97-AF65-F5344CB8AC3E}">
        <p14:creationId xmlns:p14="http://schemas.microsoft.com/office/powerpoint/2010/main" val="260074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1" y="178129"/>
            <a:ext cx="8882742" cy="5618823"/>
          </a:xfrm>
        </p:spPr>
      </p:pic>
      <p:sp>
        <p:nvSpPr>
          <p:cNvPr id="5" name="TextBox 4"/>
          <p:cNvSpPr txBox="1"/>
          <p:nvPr/>
        </p:nvSpPr>
        <p:spPr>
          <a:xfrm>
            <a:off x="3716976" y="5983948"/>
            <a:ext cx="337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Фермерский рынок в Конкорде</a:t>
            </a:r>
          </a:p>
        </p:txBody>
      </p:sp>
    </p:spTree>
    <p:extLst>
      <p:ext uri="{BB962C8B-B14F-4D97-AF65-F5344CB8AC3E}">
        <p14:creationId xmlns:p14="http://schemas.microsoft.com/office/powerpoint/2010/main" val="427407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1210</Words>
  <Application>Microsoft Office PowerPoint</Application>
  <PresentationFormat>Широкоэкранный</PresentationFormat>
  <Paragraphs>73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Официальная песня Нью-Гемпшира</vt:lpstr>
      <vt:lpstr>География Нью-Гемпшира</vt:lpstr>
      <vt:lpstr>Презентация PowerPoint</vt:lpstr>
      <vt:lpstr>Транспорт в Нью-Гемпшире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Расовый состав населения штата Нью-Гэмпшир: </vt:lpstr>
      <vt:lpstr>Презентация PowerPoint</vt:lpstr>
      <vt:lpstr>Самые крупные этнические (национальные) группы среди населения штата Нью-Гэмпшир:</vt:lpstr>
      <vt:lpstr>Самые крупные группы населения штата Нью-Гэмпшир по религиозной принадлежности: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13</cp:revision>
  <dcterms:created xsi:type="dcterms:W3CDTF">2017-03-02T04:30:08Z</dcterms:created>
  <dcterms:modified xsi:type="dcterms:W3CDTF">2017-03-02T06:15:16Z</dcterms:modified>
</cp:coreProperties>
</file>